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75" r:id="rId2"/>
    <p:sldId id="264" r:id="rId3"/>
    <p:sldId id="260" r:id="rId4"/>
    <p:sldId id="262" r:id="rId5"/>
    <p:sldId id="266" r:id="rId6"/>
    <p:sldId id="263"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3" d="100"/>
          <a:sy n="73" d="100"/>
        </p:scale>
        <p:origin x="2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CCCD9-E676-4481-A440-3636913E57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0660720-C33B-4933-83E1-1882A6823F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7BE8577-9558-4E06-A6F7-D05276AF7A1C}"/>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5" name="Footer Placeholder 4">
            <a:extLst>
              <a:ext uri="{FF2B5EF4-FFF2-40B4-BE49-F238E27FC236}">
                <a16:creationId xmlns:a16="http://schemas.microsoft.com/office/drawing/2014/main" id="{C80F6FBE-15E4-4CA7-A6B2-F15704A31D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278F03-652C-4904-BC58-A1CB4A1B9D02}"/>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81472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351FE-0F7A-448E-ABE4-5F32619EA39A}"/>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45BC2DD-D7F8-402C-8CA0-37001C2347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D23E632-3100-4EFD-89E2-CC41120EECE8}"/>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5" name="Footer Placeholder 4">
            <a:extLst>
              <a:ext uri="{FF2B5EF4-FFF2-40B4-BE49-F238E27FC236}">
                <a16:creationId xmlns:a16="http://schemas.microsoft.com/office/drawing/2014/main" id="{92004DFA-CB2F-41DE-9A72-739278D1ED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C75675-7B99-4224-BC88-105CE74ECF50}"/>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4413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9A5E2C-3016-4AEE-9060-EC0200F7FD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560B527-6FCD-4C37-9B5B-A191A627CC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35EDFF7-6316-42A8-9AFF-58DDFA66B6EE}"/>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5" name="Footer Placeholder 4">
            <a:extLst>
              <a:ext uri="{FF2B5EF4-FFF2-40B4-BE49-F238E27FC236}">
                <a16:creationId xmlns:a16="http://schemas.microsoft.com/office/drawing/2014/main" id="{45390A0A-22B2-417D-97F5-A345158BC0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F0AED3-D2C2-4F26-820D-68AB197D6CF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1096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D5569-DF5D-45AB-8764-670BFA19E6B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2BCC6759-FC9E-4829-950A-DA2989EA5C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3779FAC-A9F7-4A65-B59F-A75C419A193C}"/>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5" name="Footer Placeholder 4">
            <a:extLst>
              <a:ext uri="{FF2B5EF4-FFF2-40B4-BE49-F238E27FC236}">
                <a16:creationId xmlns:a16="http://schemas.microsoft.com/office/drawing/2014/main" id="{17BAF34B-08A3-4223-A426-045A87D37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D6F90D-FF19-4211-B497-A446C1EA5A7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70647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B3D64-CEE9-4D72-AE39-646B6D60EF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225F89A-448E-49D1-B927-5F9AFC4AFD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0C4DFE-A28D-4B71-84BB-7B450EED8A68}"/>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5" name="Footer Placeholder 4">
            <a:extLst>
              <a:ext uri="{FF2B5EF4-FFF2-40B4-BE49-F238E27FC236}">
                <a16:creationId xmlns:a16="http://schemas.microsoft.com/office/drawing/2014/main" id="{746E9CD6-3A46-4B85-B23D-A9DB10A66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B46D0-8F02-425E-98B1-30A5CF73624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937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0052B-FF9B-4F27-9B5F-86B5394E998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7B4FC70-F653-4EBC-A786-FB5ADFB819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3DB6B34B-C7AC-4957-972B-2E9823F052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46289D9-E001-4C78-81F4-901A708AFBC6}"/>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6" name="Footer Placeholder 5">
            <a:extLst>
              <a:ext uri="{FF2B5EF4-FFF2-40B4-BE49-F238E27FC236}">
                <a16:creationId xmlns:a16="http://schemas.microsoft.com/office/drawing/2014/main" id="{132244C3-B7C4-424E-9B21-1BB485569A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B15A17-CF30-4294-ACBB-56EA42B3BD4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3442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A863E-6F67-46A7-8128-C781B6665F96}"/>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EB5F00A6-C997-46C4-AA25-28C68FCD62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11A323-6E65-4859-B02C-810364DD2B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BF57412A-5EF7-4346-BD0B-EDD31315E6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3EB02F-D776-420A-947C-9C63E99B86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CC6728B8-7DFD-4B9D-808C-DA3C130C1A77}"/>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8" name="Footer Placeholder 7">
            <a:extLst>
              <a:ext uri="{FF2B5EF4-FFF2-40B4-BE49-F238E27FC236}">
                <a16:creationId xmlns:a16="http://schemas.microsoft.com/office/drawing/2014/main" id="{B4ABCDAC-29DE-453A-BAB3-55117F6009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603B25-7AF7-468D-B355-CCF437FDEB2D}"/>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98763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22636-DBCA-4F05-80AE-AD31EC5414FC}"/>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B7D4D77-4D22-4A4E-9496-0F4A591E5123}"/>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4" name="Footer Placeholder 3">
            <a:extLst>
              <a:ext uri="{FF2B5EF4-FFF2-40B4-BE49-F238E27FC236}">
                <a16:creationId xmlns:a16="http://schemas.microsoft.com/office/drawing/2014/main" id="{C27D689F-D374-4647-B856-17B3071076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4751BC-21B0-4E15-B86C-08784F738882}"/>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7538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EBF4D3-A0B1-4352-B4A9-F8D356868955}"/>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3" name="Footer Placeholder 2">
            <a:extLst>
              <a:ext uri="{FF2B5EF4-FFF2-40B4-BE49-F238E27FC236}">
                <a16:creationId xmlns:a16="http://schemas.microsoft.com/office/drawing/2014/main" id="{7ECE9B66-6F85-4A3B-B19E-A3D15C2DAE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EABDF8-F8F0-4309-959B-AFC3B4FE8225}"/>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39370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80397-CAB5-4F21-82C6-E7AB8D97FC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AE766F1-ED74-487D-AE53-7C15ECE55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C9958AA5-20AA-4762-85FA-62343F0F4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626B81-547F-4738-AF4D-3F1FA21DAB0C}"/>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6" name="Footer Placeholder 5">
            <a:extLst>
              <a:ext uri="{FF2B5EF4-FFF2-40B4-BE49-F238E27FC236}">
                <a16:creationId xmlns:a16="http://schemas.microsoft.com/office/drawing/2014/main" id="{DDB6A596-FAD1-4E5B-9EE9-EF09C7B81D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8E1AAF-358C-40A3-9595-A0F056116670}"/>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2672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F1D9D-D7FF-470E-8356-7A85B50B6C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EBA33DEC-CD6C-4D07-9D29-2720A5B997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F1CB1A1C-6244-4AE4-8529-E894CAB90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D35CB7-905C-4641-B867-F5B34877CA71}"/>
              </a:ext>
            </a:extLst>
          </p:cNvPr>
          <p:cNvSpPr>
            <a:spLocks noGrp="1"/>
          </p:cNvSpPr>
          <p:nvPr>
            <p:ph type="dt" sz="half" idx="10"/>
          </p:nvPr>
        </p:nvSpPr>
        <p:spPr/>
        <p:txBody>
          <a:bodyPr/>
          <a:lstStyle/>
          <a:p>
            <a:fld id="{B61BEF0D-F0BB-DE4B-95CE-6DB70DBA9567}" type="datetimeFigureOut">
              <a:rPr lang="en-US" smtClean="0"/>
              <a:pPr/>
              <a:t>6/9/2021</a:t>
            </a:fld>
            <a:endParaRPr lang="en-US"/>
          </a:p>
        </p:txBody>
      </p:sp>
      <p:sp>
        <p:nvSpPr>
          <p:cNvPr id="6" name="Footer Placeholder 5">
            <a:extLst>
              <a:ext uri="{FF2B5EF4-FFF2-40B4-BE49-F238E27FC236}">
                <a16:creationId xmlns:a16="http://schemas.microsoft.com/office/drawing/2014/main" id="{9498C8D6-4965-407C-BB2C-89AE999F0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AD4A2D-7240-41A7-8922-891308728EE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56352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8B3BCB-6EFB-4177-9ACF-097C8ABF4D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6DA4CBA0-3819-4FC9-8D09-0EEE2D2ABE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DDD3603-28D2-448B-82F0-745506E5B8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6/9/2021</a:t>
            </a:fld>
            <a:endParaRPr lang="en-US"/>
          </a:p>
        </p:txBody>
      </p:sp>
      <p:sp>
        <p:nvSpPr>
          <p:cNvPr id="5" name="Footer Placeholder 4">
            <a:extLst>
              <a:ext uri="{FF2B5EF4-FFF2-40B4-BE49-F238E27FC236}">
                <a16:creationId xmlns:a16="http://schemas.microsoft.com/office/drawing/2014/main" id="{A4B99A04-0592-4AAC-97CD-29D0AA794B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58E988-39AC-4F30-8A1E-1671D79B23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883894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mpi.govt.nz/funding-rural-support/"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pslu@mpi.org.nz"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mpi.govt.nz/forestry/funding-tree-planting-research/hill-country-erosion-programme/" TargetMode="External"/><Relationship Id="rId5" Type="http://schemas.openxmlformats.org/officeDocument/2006/relationships/hyperlink" Target="mailto:forestgrants@mpi.govt.nz" TargetMode="External"/><Relationship Id="rId4" Type="http://schemas.openxmlformats.org/officeDocument/2006/relationships/hyperlink" Target="https://www.mpi.govt.nz/funding-rural-support/farming-funds-and-programmes/productive-and-sustainable-land-us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maoriagribusiness@mpi.govt.nz"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tupu.nz/en/kokiri/applying-for-funding-or-investment/search-for-funding-opportunities" TargetMode="External"/><Relationship Id="rId4" Type="http://schemas.openxmlformats.org/officeDocument/2006/relationships/hyperlink" Target="https://www.mpi.govt.nz/funding-rural-support/maori-agribusiness-funding-suppor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mpi.govt.nz/funding-rural-support/sustainable-food-fibre-futures/"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mailto:ruralcommunities@mpi.govt.nz"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ww.mpi.govt.nz/funding-rural-support/mental-wellbeing-fund-for-rural-communitie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mpi.govt.nz/funding-rural-support/farming-funds-and-programmes/the-farm-debt-mediation-scheme-2/" TargetMode="External"/><Relationship Id="rId2" Type="http://schemas.openxmlformats.org/officeDocument/2006/relationships/hyperlink" Target="mailto:farmdebtmediation@mpi.govt.nz"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410CEBE-E4A5-1D4A-BE7E-6609EBC0FD27}"/>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4A42AED1-8876-DA41-933B-5A265B8F643D}"/>
              </a:ext>
            </a:extLst>
          </p:cNvPr>
          <p:cNvSpPr txBox="1"/>
          <p:nvPr/>
        </p:nvSpPr>
        <p:spPr>
          <a:xfrm>
            <a:off x="201335" y="2315550"/>
            <a:ext cx="12192000" cy="261302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lnSpc>
                <a:spcPct val="90000"/>
              </a:lnSpc>
            </a:pPr>
            <a:r>
              <a:rPr lang="en-NZ" sz="4400" b="1" dirty="0">
                <a:solidFill>
                  <a:schemeClr val="bg1"/>
                </a:solidFill>
                <a:latin typeface="Ubuntu" panose="020B0504030602030204" pitchFamily="34" charset="0"/>
                <a:cs typeface="Arial" panose="020B0604020202020204" pitchFamily="34" charset="0"/>
              </a:rPr>
              <a:t>Government funding options </a:t>
            </a:r>
          </a:p>
          <a:p>
            <a:pPr algn="ctr">
              <a:lnSpc>
                <a:spcPct val="90000"/>
              </a:lnSpc>
            </a:pPr>
            <a:r>
              <a:rPr lang="en-NZ" sz="4400" b="1" dirty="0">
                <a:solidFill>
                  <a:schemeClr val="bg1"/>
                </a:solidFill>
                <a:latin typeface="Ubuntu" panose="020B0504030602030204" pitchFamily="34" charset="0"/>
                <a:cs typeface="Arial" panose="020B0604020202020204" pitchFamily="34" charset="0"/>
              </a:rPr>
              <a:t>for growers in the kiwifruit industry</a:t>
            </a:r>
          </a:p>
          <a:p>
            <a:pPr algn="ctr">
              <a:lnSpc>
                <a:spcPct val="90000"/>
              </a:lnSpc>
            </a:pPr>
            <a:endParaRPr lang="en-NZ" sz="4400" b="1" dirty="0">
              <a:solidFill>
                <a:schemeClr val="bg1"/>
              </a:solidFill>
              <a:latin typeface="Ubuntu" panose="020B0504030602030204" pitchFamily="34" charset="0"/>
              <a:cs typeface="Arial" panose="020B0604020202020204" pitchFamily="34" charset="0"/>
            </a:endParaRPr>
          </a:p>
          <a:p>
            <a:pPr algn="ctr">
              <a:lnSpc>
                <a:spcPct val="90000"/>
              </a:lnSpc>
            </a:pPr>
            <a:endParaRPr lang="en-NZ" sz="3200" b="1" dirty="0">
              <a:solidFill>
                <a:schemeClr val="bg1"/>
              </a:solidFill>
              <a:latin typeface="Ubuntu" panose="020B0504030602030204" pitchFamily="34" charset="0"/>
              <a:cs typeface="Arial" panose="020B0604020202020204" pitchFamily="34" charset="0"/>
            </a:endParaRPr>
          </a:p>
          <a:p>
            <a:pPr algn="ctr">
              <a:lnSpc>
                <a:spcPct val="90000"/>
              </a:lnSpc>
            </a:pPr>
            <a:r>
              <a:rPr lang="en-NZ" b="1" dirty="0">
                <a:solidFill>
                  <a:schemeClr val="bg1"/>
                </a:solidFill>
                <a:latin typeface="Ubuntu" panose="020B0504030602030204" pitchFamily="34" charset="0"/>
                <a:cs typeface="Arial" panose="020B0604020202020204" pitchFamily="34" charset="0"/>
              </a:rPr>
              <a:t>As at June 2021</a:t>
            </a:r>
          </a:p>
        </p:txBody>
      </p:sp>
      <p:pic>
        <p:nvPicPr>
          <p:cNvPr id="7" name="Picture 6">
            <a:extLst>
              <a:ext uri="{FF2B5EF4-FFF2-40B4-BE49-F238E27FC236}">
                <a16:creationId xmlns:a16="http://schemas.microsoft.com/office/drawing/2014/main" id="{DF8AC119-6453-CB47-9D50-E8C6CCBA82B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3568" y="267182"/>
            <a:ext cx="3333701" cy="1513169"/>
          </a:xfrm>
          <a:prstGeom prst="rect">
            <a:avLst/>
          </a:prstGeom>
          <a:effectLst>
            <a:outerShdw blurRad="50800" dist="38100" dir="2700000" algn="tl" rotWithShape="0">
              <a:srgbClr val="21462A">
                <a:alpha val="60000"/>
              </a:srgbClr>
            </a:outerShdw>
          </a:effectLst>
        </p:spPr>
      </p:pic>
    </p:spTree>
    <p:extLst>
      <p:ext uri="{BB962C8B-B14F-4D97-AF65-F5344CB8AC3E}">
        <p14:creationId xmlns:p14="http://schemas.microsoft.com/office/powerpoint/2010/main" val="1626993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EA94760-0462-41E7-9E54-B7822C45AB18}"/>
              </a:ext>
            </a:extLst>
          </p:cNvPr>
          <p:cNvPicPr>
            <a:picLocks noChangeAspect="1"/>
          </p:cNvPicPr>
          <p:nvPr/>
        </p:nvPicPr>
        <p:blipFill rotWithShape="1">
          <a:blip r:embed="rId2">
            <a:alphaModFix amt="70000"/>
          </a:blip>
          <a:srcRect r="22084"/>
          <a:stretch/>
        </p:blipFill>
        <p:spPr>
          <a:xfrm>
            <a:off x="9967799" y="5690796"/>
            <a:ext cx="2224201" cy="1094370"/>
          </a:xfrm>
          <a:prstGeom prst="rect">
            <a:avLst/>
          </a:prstGeom>
        </p:spPr>
      </p:pic>
      <p:sp>
        <p:nvSpPr>
          <p:cNvPr id="2" name="Title 1">
            <a:extLst>
              <a:ext uri="{FF2B5EF4-FFF2-40B4-BE49-F238E27FC236}">
                <a16:creationId xmlns:a16="http://schemas.microsoft.com/office/drawing/2014/main" id="{4B49D020-02C9-41AD-820C-F2E840894642}"/>
              </a:ext>
            </a:extLst>
          </p:cNvPr>
          <p:cNvSpPr>
            <a:spLocks noGrp="1"/>
          </p:cNvSpPr>
          <p:nvPr>
            <p:ph type="title"/>
          </p:nvPr>
        </p:nvSpPr>
        <p:spPr/>
        <p:txBody>
          <a:bodyPr/>
          <a:lstStyle/>
          <a:p>
            <a:r>
              <a:rPr lang="en-US" dirty="0"/>
              <a:t>Ministry For Primary Industries (MPI)</a:t>
            </a:r>
            <a:endParaRPr lang="en-NZ" dirty="0"/>
          </a:p>
        </p:txBody>
      </p:sp>
      <p:sp>
        <p:nvSpPr>
          <p:cNvPr id="3" name="Content Placeholder 2">
            <a:extLst>
              <a:ext uri="{FF2B5EF4-FFF2-40B4-BE49-F238E27FC236}">
                <a16:creationId xmlns:a16="http://schemas.microsoft.com/office/drawing/2014/main" id="{74A9D469-7097-457C-9C67-89DB96609A64}"/>
              </a:ext>
            </a:extLst>
          </p:cNvPr>
          <p:cNvSpPr>
            <a:spLocks noGrp="1"/>
          </p:cNvSpPr>
          <p:nvPr>
            <p:ph idx="1"/>
          </p:nvPr>
        </p:nvSpPr>
        <p:spPr/>
        <p:txBody>
          <a:bodyPr anchor="t">
            <a:normAutofit fontScale="92500" lnSpcReduction="20000"/>
          </a:bodyPr>
          <a:lstStyle/>
          <a:p>
            <a:pPr marL="0" indent="0">
              <a:buNone/>
            </a:pPr>
            <a:r>
              <a:rPr lang="en-US" sz="1900" dirty="0">
                <a:latin typeface="Gill Sans Nova Light" panose="020B0302020104020203" pitchFamily="34" charset="0"/>
              </a:rPr>
              <a:t>MPI has different schemes and on-going projects set up to help provide support to those in primary industries, including horticulture. These slides have been put together to provide information to individuals and groups in the kiwifruit industry on the many different options available to them through MPI.</a:t>
            </a:r>
          </a:p>
          <a:p>
            <a:pPr marL="0" indent="0">
              <a:buNone/>
            </a:pPr>
            <a:r>
              <a:rPr lang="en-US" sz="1900" dirty="0">
                <a:latin typeface="Gill Sans Nova Light" panose="020B0302020104020203" pitchFamily="34" charset="0"/>
              </a:rPr>
              <a:t>These options include:</a:t>
            </a:r>
          </a:p>
          <a:p>
            <a:r>
              <a:rPr lang="en-US" sz="1900" dirty="0">
                <a:latin typeface="Gill Sans Nova Light" panose="020B0302020104020203" pitchFamily="34" charset="0"/>
              </a:rPr>
              <a:t>Support and mediation for financial problems</a:t>
            </a:r>
          </a:p>
          <a:p>
            <a:r>
              <a:rPr lang="en-US" sz="1900" dirty="0">
                <a:latin typeface="Gill Sans Nova Light" panose="020B0302020104020203" pitchFamily="34" charset="0"/>
              </a:rPr>
              <a:t>Environment and sustainability schemes</a:t>
            </a:r>
          </a:p>
          <a:p>
            <a:r>
              <a:rPr lang="en-US" sz="1900" dirty="0">
                <a:latin typeface="Gill Sans Nova Light" panose="020B0302020104020203" pitchFamily="34" charset="0"/>
              </a:rPr>
              <a:t>Māori landowners and trusts support</a:t>
            </a:r>
          </a:p>
          <a:p>
            <a:r>
              <a:rPr lang="en-US" sz="1900" dirty="0">
                <a:latin typeface="Gill Sans Nova Light" panose="020B0302020104020203" pitchFamily="34" charset="0"/>
              </a:rPr>
              <a:t>Wellbeing in Rural communities</a:t>
            </a:r>
          </a:p>
          <a:p>
            <a:r>
              <a:rPr lang="en-US" sz="1900" dirty="0">
                <a:latin typeface="Gill Sans Nova Light" panose="020B0302020104020203" pitchFamily="34" charset="0"/>
              </a:rPr>
              <a:t>Project development</a:t>
            </a:r>
          </a:p>
          <a:p>
            <a:pPr marL="0" indent="0">
              <a:buNone/>
            </a:pPr>
            <a:endParaRPr lang="en-US" sz="1900" dirty="0">
              <a:latin typeface="Gill Sans Nova Light" panose="020B0302020104020203" pitchFamily="34" charset="0"/>
            </a:endParaRPr>
          </a:p>
          <a:p>
            <a:pPr marL="0" indent="0">
              <a:buNone/>
            </a:pPr>
            <a:r>
              <a:rPr lang="en-US" sz="1900" dirty="0">
                <a:latin typeface="Gill Sans Nova Light" panose="020B0302020104020203" pitchFamily="34" charset="0"/>
              </a:rPr>
              <a:t>All information has been collected from the MPI funding and rural support website </a:t>
            </a:r>
            <a:r>
              <a:rPr lang="en-US" sz="1900" dirty="0">
                <a:latin typeface="Gill Sans Nova Light" panose="020B0302020104020203" pitchFamily="34" charset="0"/>
                <a:hlinkClick r:id="rId3"/>
              </a:rPr>
              <a:t>www.mpi.govt.nz/funding-rural-support/</a:t>
            </a:r>
            <a:endParaRPr lang="en-US" sz="1900" dirty="0">
              <a:latin typeface="Gill Sans Nova Light" panose="020B0302020104020203" pitchFamily="34" charset="0"/>
            </a:endParaRPr>
          </a:p>
          <a:p>
            <a:pPr marL="0" indent="0">
              <a:buNone/>
            </a:pPr>
            <a:endParaRPr lang="en-US" sz="1900" dirty="0">
              <a:latin typeface="Gill Sans Nova Light" panose="020B0302020104020203" pitchFamily="34" charset="0"/>
            </a:endParaRPr>
          </a:p>
          <a:p>
            <a:pPr marL="0" indent="0">
              <a:buNone/>
            </a:pPr>
            <a:r>
              <a:rPr lang="en-US" sz="1900" dirty="0">
                <a:latin typeface="Gill Sans Nova Light" panose="020B0302020104020203" pitchFamily="34" charset="0"/>
              </a:rPr>
              <a:t>There are several other funded programmes under MPI and MfE that have closed or are in the process of being reassessed</a:t>
            </a:r>
          </a:p>
          <a:p>
            <a:endParaRPr lang="en-US" sz="1900" dirty="0">
              <a:latin typeface="Gill Sans Nova Light" panose="020B0302020104020203" pitchFamily="34" charset="0"/>
            </a:endParaRPr>
          </a:p>
          <a:p>
            <a:endParaRPr lang="en-US" sz="1900" dirty="0">
              <a:latin typeface="Gill Sans Nova Light" panose="020B0302020104020203" pitchFamily="34" charset="0"/>
            </a:endParaRPr>
          </a:p>
          <a:p>
            <a:pPr marL="0" indent="0">
              <a:buNone/>
            </a:pPr>
            <a:endParaRPr lang="en-US" dirty="0"/>
          </a:p>
          <a:p>
            <a:endParaRPr lang="en-NZ" dirty="0">
              <a:latin typeface="Gill Sans Nova Light" panose="020B0302020104020203" pitchFamily="34" charset="0"/>
            </a:endParaRPr>
          </a:p>
        </p:txBody>
      </p:sp>
    </p:spTree>
    <p:extLst>
      <p:ext uri="{BB962C8B-B14F-4D97-AF65-F5344CB8AC3E}">
        <p14:creationId xmlns:p14="http://schemas.microsoft.com/office/powerpoint/2010/main" val="3068869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3A82673-0C04-FF49-90D9-E541E4ED302E}"/>
              </a:ext>
            </a:extLst>
          </p:cNvPr>
          <p:cNvPicPr>
            <a:picLocks noChangeAspect="1"/>
          </p:cNvPicPr>
          <p:nvPr/>
        </p:nvPicPr>
        <p:blipFill rotWithShape="1">
          <a:blip r:embed="rId2">
            <a:alphaModFix amt="70000"/>
          </a:blip>
          <a:srcRect r="22084"/>
          <a:stretch/>
        </p:blipFill>
        <p:spPr>
          <a:xfrm>
            <a:off x="10131547" y="5771364"/>
            <a:ext cx="2060453" cy="1013801"/>
          </a:xfrm>
          <a:prstGeom prst="rect">
            <a:avLst/>
          </a:prstGeom>
        </p:spPr>
      </p:pic>
      <p:sp>
        <p:nvSpPr>
          <p:cNvPr id="2" name="Title 1">
            <a:extLst>
              <a:ext uri="{FF2B5EF4-FFF2-40B4-BE49-F238E27FC236}">
                <a16:creationId xmlns:a16="http://schemas.microsoft.com/office/drawing/2014/main" id="{7CDF68D7-AB10-4AB0-89F4-C5C35F6F20C7}"/>
              </a:ext>
            </a:extLst>
          </p:cNvPr>
          <p:cNvSpPr>
            <a:spLocks noGrp="1"/>
          </p:cNvSpPr>
          <p:nvPr>
            <p:ph type="title"/>
          </p:nvPr>
        </p:nvSpPr>
        <p:spPr/>
        <p:txBody>
          <a:bodyPr/>
          <a:lstStyle/>
          <a:p>
            <a:r>
              <a:rPr lang="en-US" dirty="0"/>
              <a:t>Environmental schemes</a:t>
            </a:r>
            <a:endParaRPr lang="en-NZ" dirty="0"/>
          </a:p>
        </p:txBody>
      </p:sp>
      <p:sp>
        <p:nvSpPr>
          <p:cNvPr id="5" name="Content Placeholder 4">
            <a:extLst>
              <a:ext uri="{FF2B5EF4-FFF2-40B4-BE49-F238E27FC236}">
                <a16:creationId xmlns:a16="http://schemas.microsoft.com/office/drawing/2014/main" id="{83022CEA-03B1-4FE0-8611-49B23448C2AB}"/>
              </a:ext>
            </a:extLst>
          </p:cNvPr>
          <p:cNvSpPr>
            <a:spLocks noGrp="1"/>
          </p:cNvSpPr>
          <p:nvPr>
            <p:ph idx="1"/>
          </p:nvPr>
        </p:nvSpPr>
        <p:spPr>
          <a:xfrm>
            <a:off x="581192" y="2180495"/>
            <a:ext cx="11029615" cy="4263335"/>
          </a:xfrm>
        </p:spPr>
        <p:txBody>
          <a:bodyPr anchor="t">
            <a:normAutofit/>
          </a:bodyPr>
          <a:lstStyle/>
          <a:p>
            <a:r>
              <a:rPr lang="en-US" sz="1800" b="1" dirty="0">
                <a:latin typeface="Gill Sans Nova Light" panose="020B0302020104020203" pitchFamily="34" charset="0"/>
              </a:rPr>
              <a:t>Productive &amp; Sustainable Land use (PSLU): </a:t>
            </a:r>
            <a:r>
              <a:rPr lang="en-US" sz="1800" dirty="0">
                <a:latin typeface="Gill Sans Nova Light" panose="020B0302020104020203" pitchFamily="34" charset="0"/>
              </a:rPr>
              <a:t>This package from MPI is to </a:t>
            </a:r>
            <a:r>
              <a:rPr lang="en-NZ" sz="1800" dirty="0">
                <a:latin typeface="Gill Sans Nova Light" panose="020B0302020104020203" pitchFamily="34" charset="0"/>
              </a:rPr>
              <a:t>help landowners, businesses, and Māori decide the best way to boost productivity on their farm and improve the health of the environment.</a:t>
            </a:r>
            <a:r>
              <a:rPr lang="en-US" sz="1800" dirty="0">
                <a:latin typeface="Gill Sans Nova Light" panose="020B0302020104020203" pitchFamily="34" charset="0"/>
              </a:rPr>
              <a:t> For growers, this means access to advice and support from professional farm advisers, help to support on-farm changes, and information about other land uses. For more information contact </a:t>
            </a:r>
            <a:r>
              <a:rPr lang="en-US" sz="1800" dirty="0">
                <a:cs typeface="Gill Sans Nova Light" panose="020F0302020204030204" pitchFamily="34" charset="0"/>
                <a:hlinkClick r:id="rId3"/>
              </a:rPr>
              <a:t>pslu@mpi.org.nz</a:t>
            </a:r>
            <a:r>
              <a:rPr lang="en-US" sz="1800" dirty="0">
                <a:cs typeface="Gill Sans Nova Light" panose="020F0302020204030204" pitchFamily="34" charset="0"/>
              </a:rPr>
              <a:t> </a:t>
            </a:r>
            <a:r>
              <a:rPr lang="en-US" sz="1800" dirty="0">
                <a:latin typeface="Gill Sans Nova Light" panose="020B0302020104020203" pitchFamily="34" charset="0"/>
              </a:rPr>
              <a:t>or visit </a:t>
            </a:r>
            <a:r>
              <a:rPr lang="en-US" sz="1800" dirty="0">
                <a:cs typeface="Gill Sans Nova Light" panose="020F0302020204030204" pitchFamily="34" charset="0"/>
                <a:hlinkClick r:id="rId4"/>
              </a:rPr>
              <a:t>https://www.mpi.govt.nz/funding-rural-support/farming-funds-and-programmes/productive-and-sustainable-land-use/</a:t>
            </a:r>
            <a:endParaRPr lang="en-US" sz="1800" dirty="0">
              <a:cs typeface="Gill Sans Nova Light" panose="020F0302020204030204" pitchFamily="34" charset="0"/>
            </a:endParaRPr>
          </a:p>
          <a:p>
            <a:pPr marL="0" indent="0">
              <a:buNone/>
            </a:pPr>
            <a:endParaRPr lang="en-US" dirty="0">
              <a:latin typeface="Gill Sans Nova Light" panose="020F0302020204030204" pitchFamily="34" charset="0"/>
              <a:cs typeface="Gill Sans Nova Light" panose="020F0302020204030204" pitchFamily="34" charset="0"/>
            </a:endParaRPr>
          </a:p>
          <a:p>
            <a:r>
              <a:rPr lang="en-US" sz="1800" b="1" dirty="0">
                <a:latin typeface="Gill Sans Nova Light" panose="020B0302020104020203" pitchFamily="34" charset="0"/>
              </a:rPr>
              <a:t>Hill Country Erosion (HCE) programme: </a:t>
            </a:r>
            <a:r>
              <a:rPr lang="en-US" sz="1800" dirty="0">
                <a:latin typeface="Gill Sans Nova Light" panose="020B0302020104020203" pitchFamily="34" charset="0"/>
              </a:rPr>
              <a:t>This programme is to provide funding support for erosion-control projects run by regional councils. Through these projects, councils can help landowners </a:t>
            </a:r>
            <a:r>
              <a:rPr lang="en-US" sz="1800" dirty="0" err="1">
                <a:latin typeface="Gill Sans Nova Light" panose="020B0302020104020203" pitchFamily="34" charset="0"/>
              </a:rPr>
              <a:t>stabilise</a:t>
            </a:r>
            <a:r>
              <a:rPr lang="en-US" sz="1800" dirty="0">
                <a:latin typeface="Gill Sans Nova Light" panose="020B0302020104020203" pitchFamily="34" charset="0"/>
              </a:rPr>
              <a:t> erosion prone land – such as banks near waterways – with tools like tree planting or fencing. For more information contact </a:t>
            </a:r>
            <a:r>
              <a:rPr lang="en-US" sz="1800" u="sng" dirty="0">
                <a:solidFill>
                  <a:srgbClr val="0070C0"/>
                </a:solidFill>
                <a:hlinkClick r:id="rId5"/>
              </a:rPr>
              <a:t>forestgrants@mpi.govt.nz</a:t>
            </a:r>
            <a:r>
              <a:rPr lang="en-US" sz="1800" u="sng" dirty="0">
                <a:solidFill>
                  <a:srgbClr val="0070C0"/>
                </a:solidFill>
              </a:rPr>
              <a:t> </a:t>
            </a:r>
            <a:r>
              <a:rPr lang="en-US" sz="1800" dirty="0">
                <a:latin typeface="Gill Sans Nova Light" panose="020B0302020104020203" pitchFamily="34" charset="0"/>
              </a:rPr>
              <a:t>or visit </a:t>
            </a:r>
            <a:r>
              <a:rPr lang="en-US" sz="1800" dirty="0">
                <a:solidFill>
                  <a:srgbClr val="0070C0"/>
                </a:solidFill>
                <a:hlinkClick r:id="rId6"/>
              </a:rPr>
              <a:t>https://www.mpi.govt.nz/forestry/funding-tree-planting-research/hill-country-erosion-programme/</a:t>
            </a:r>
            <a:endParaRPr lang="en-US" sz="1800" dirty="0">
              <a:solidFill>
                <a:srgbClr val="0070C0"/>
              </a:solidFill>
            </a:endParaRPr>
          </a:p>
          <a:p>
            <a:endParaRPr lang="en-US" sz="1800" u="sng" dirty="0">
              <a:solidFill>
                <a:srgbClr val="0070C0"/>
              </a:solidFill>
            </a:endParaRPr>
          </a:p>
          <a:p>
            <a:endParaRPr lang="en-US" dirty="0">
              <a:latin typeface="Gill Sans Nova Light" panose="020F0302020204030204" pitchFamily="34" charset="0"/>
              <a:cs typeface="Gill Sans Nova Light" panose="020F0302020204030204" pitchFamily="34" charset="0"/>
            </a:endParaRPr>
          </a:p>
          <a:p>
            <a:pPr marL="0" indent="0">
              <a:buNone/>
            </a:pPr>
            <a:endParaRPr lang="en-US" dirty="0">
              <a:cs typeface="Gill Sans Nova Light" panose="020F0302020204030204" pitchFamily="34" charset="0"/>
            </a:endParaRPr>
          </a:p>
          <a:p>
            <a:endParaRPr lang="en-NZ" dirty="0">
              <a:cs typeface="Gill Sans Nova Light" panose="020F0302020204030204" pitchFamily="34" charset="0"/>
            </a:endParaRPr>
          </a:p>
        </p:txBody>
      </p:sp>
    </p:spTree>
    <p:extLst>
      <p:ext uri="{BB962C8B-B14F-4D97-AF65-F5344CB8AC3E}">
        <p14:creationId xmlns:p14="http://schemas.microsoft.com/office/powerpoint/2010/main" val="237796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EE0090E-3710-4A46-8913-548E3D8905F9}"/>
              </a:ext>
            </a:extLst>
          </p:cNvPr>
          <p:cNvPicPr>
            <a:picLocks noChangeAspect="1"/>
          </p:cNvPicPr>
          <p:nvPr/>
        </p:nvPicPr>
        <p:blipFill rotWithShape="1">
          <a:blip r:embed="rId2">
            <a:alphaModFix amt="70000"/>
          </a:blip>
          <a:srcRect r="22084"/>
          <a:stretch/>
        </p:blipFill>
        <p:spPr>
          <a:xfrm>
            <a:off x="10131547" y="5771364"/>
            <a:ext cx="2060453" cy="1013801"/>
          </a:xfrm>
          <a:prstGeom prst="rect">
            <a:avLst/>
          </a:prstGeom>
        </p:spPr>
      </p:pic>
      <p:sp>
        <p:nvSpPr>
          <p:cNvPr id="2" name="Title 1">
            <a:extLst>
              <a:ext uri="{FF2B5EF4-FFF2-40B4-BE49-F238E27FC236}">
                <a16:creationId xmlns:a16="http://schemas.microsoft.com/office/drawing/2014/main" id="{E2D876C2-E53C-8B40-84D3-247EBFD43F49}"/>
              </a:ext>
            </a:extLst>
          </p:cNvPr>
          <p:cNvSpPr>
            <a:spLocks noGrp="1"/>
          </p:cNvSpPr>
          <p:nvPr>
            <p:ph type="title"/>
          </p:nvPr>
        </p:nvSpPr>
        <p:spPr/>
        <p:txBody>
          <a:bodyPr/>
          <a:lstStyle/>
          <a:p>
            <a:r>
              <a:rPr lang="en-US" dirty="0"/>
              <a:t>Māori landowners' support</a:t>
            </a:r>
          </a:p>
        </p:txBody>
      </p:sp>
      <p:sp>
        <p:nvSpPr>
          <p:cNvPr id="3" name="Content Placeholder 2">
            <a:extLst>
              <a:ext uri="{FF2B5EF4-FFF2-40B4-BE49-F238E27FC236}">
                <a16:creationId xmlns:a16="http://schemas.microsoft.com/office/drawing/2014/main" id="{E1755A8B-11EB-1541-8063-EF8558F26479}"/>
              </a:ext>
            </a:extLst>
          </p:cNvPr>
          <p:cNvSpPr>
            <a:spLocks noGrp="1"/>
          </p:cNvSpPr>
          <p:nvPr>
            <p:ph idx="1"/>
          </p:nvPr>
        </p:nvSpPr>
        <p:spPr/>
        <p:txBody>
          <a:bodyPr anchor="t">
            <a:normAutofit fontScale="92500"/>
          </a:bodyPr>
          <a:lstStyle/>
          <a:p>
            <a:pPr marL="0" indent="0">
              <a:buNone/>
            </a:pPr>
            <a:r>
              <a:rPr lang="en-US" sz="1900" dirty="0">
                <a:latin typeface="Gill Sans Nova Light" panose="020B0302020104020203" pitchFamily="34" charset="0"/>
              </a:rPr>
              <a:t>MPI has two current programmes available for Māori landowners and trusts to provide support in Agribusiness:</a:t>
            </a:r>
          </a:p>
          <a:p>
            <a:pPr marL="0" indent="0">
              <a:buNone/>
            </a:pPr>
            <a:endParaRPr lang="en-US" sz="2200" dirty="0">
              <a:latin typeface="Gill Sans Nova Light" panose="020B0302020104020203" pitchFamily="34" charset="0"/>
            </a:endParaRPr>
          </a:p>
          <a:p>
            <a:pPr fontAlgn="base"/>
            <a:r>
              <a:rPr lang="en-US" sz="1900" b="1" dirty="0">
                <a:latin typeface="Gill Sans Nova Light" panose="020B0302020104020203" pitchFamily="34" charset="0"/>
              </a:rPr>
              <a:t>MAPIP (Māori Agribusiness pathway): </a:t>
            </a:r>
            <a:r>
              <a:rPr lang="en-US" sz="1900" dirty="0">
                <a:latin typeface="Gill Sans Nova Light" panose="020B0302020104020203" pitchFamily="34" charset="0"/>
              </a:rPr>
              <a:t>This programme provides support for trustees and owners of whenua Māori who want to change their land use. MAPIP focuses on tangible on-the-ground projects. These projects lead to increasing the productivity and sustainability use of whenua</a:t>
            </a:r>
          </a:p>
          <a:p>
            <a:pPr fontAlgn="base"/>
            <a:r>
              <a:rPr lang="en-NZ" sz="1900" b="1" dirty="0" err="1">
                <a:latin typeface="Gill Sans Nova Light" panose="020B0302020104020203" pitchFamily="34" charset="0"/>
              </a:rPr>
              <a:t>MABx</a:t>
            </a:r>
            <a:r>
              <a:rPr lang="en-NZ" sz="1900" b="1" dirty="0">
                <a:latin typeface="Gill Sans Nova Light" panose="020B0302020104020203" pitchFamily="34" charset="0"/>
              </a:rPr>
              <a:t> (Māori Agribusiness extension): </a:t>
            </a:r>
            <a:r>
              <a:rPr lang="en-NZ" sz="1900" dirty="0">
                <a:latin typeface="Gill Sans Nova Light" panose="020B0302020104020203" pitchFamily="34" charset="0"/>
              </a:rPr>
              <a:t>This programme was put together to help Māori landowners and trusts make connections with other like-minded groups to help develop their ideas through these connections</a:t>
            </a:r>
            <a:r>
              <a:rPr lang="en-NZ" sz="2200" dirty="0">
                <a:latin typeface="Gill Sans Nova Light" panose="020B0302020104020203" pitchFamily="34" charset="0"/>
              </a:rPr>
              <a:t>. </a:t>
            </a:r>
          </a:p>
          <a:p>
            <a:pPr marL="0" indent="0" fontAlgn="base">
              <a:buNone/>
            </a:pPr>
            <a:r>
              <a:rPr lang="en-NZ" sz="1900" dirty="0">
                <a:latin typeface="Gill Sans Nova Light" panose="020B0302020104020203" pitchFamily="34" charset="0"/>
              </a:rPr>
              <a:t>For more information on either of these programmes contact </a:t>
            </a:r>
            <a:r>
              <a:rPr lang="en-NZ" sz="1900" dirty="0">
                <a:cs typeface="Gill Sans Nova Light" panose="020F0302020204030204" pitchFamily="34" charset="0"/>
                <a:hlinkClick r:id="rId3"/>
              </a:rPr>
              <a:t>maoriagribusiness@mpi.govt.nz</a:t>
            </a:r>
            <a:r>
              <a:rPr lang="en-NZ" sz="1900" dirty="0">
                <a:cs typeface="Gill Sans Nova Light" panose="020F0302020204030204" pitchFamily="34" charset="0"/>
              </a:rPr>
              <a:t> </a:t>
            </a:r>
            <a:r>
              <a:rPr lang="en-NZ" sz="1900" dirty="0">
                <a:latin typeface="Gill Sans Nova Light" panose="020B0302020104020203" pitchFamily="34" charset="0"/>
              </a:rPr>
              <a:t>or visit </a:t>
            </a:r>
            <a:r>
              <a:rPr lang="en-NZ" sz="1900" dirty="0">
                <a:latin typeface="Gill Sans Nova Light" panose="020B0302020104020203" pitchFamily="34" charset="0"/>
                <a:hlinkClick r:id="rId4"/>
              </a:rPr>
              <a:t>https://www.mpi.govt.nz/funding-rural-support/maori-agribusiness-funding-support/</a:t>
            </a:r>
            <a:endParaRPr lang="en-NZ" sz="1900" dirty="0">
              <a:latin typeface="Gill Sans Nova Light" panose="020B0302020104020203" pitchFamily="34" charset="0"/>
            </a:endParaRPr>
          </a:p>
          <a:p>
            <a:pPr marL="0" indent="0" fontAlgn="base">
              <a:buNone/>
            </a:pPr>
            <a:endParaRPr lang="en-NZ" sz="2200" dirty="0">
              <a:latin typeface="Gill Sans Nova Light" panose="020B0302020104020203" pitchFamily="34" charset="0"/>
            </a:endParaRPr>
          </a:p>
          <a:p>
            <a:pPr marL="0" indent="0" fontAlgn="base">
              <a:buNone/>
            </a:pPr>
            <a:r>
              <a:rPr lang="en-NZ" sz="1900" dirty="0">
                <a:latin typeface="Gill Sans Nova Light" panose="020B0302020104020203" pitchFamily="34" charset="0"/>
              </a:rPr>
              <a:t>More information on other government funded programmes for Maori landowners can be found at Te Puna Kokiri </a:t>
            </a:r>
            <a:r>
              <a:rPr lang="en-NZ" sz="1900" dirty="0">
                <a:cs typeface="Gill Sans Nova Light" panose="020F0302020204030204" pitchFamily="34" charset="0"/>
                <a:hlinkClick r:id="rId5"/>
              </a:rPr>
              <a:t>https://www.tupu.nz/en/kokiri/applying-for-funding-or-investment/search-for-funding-opportunities</a:t>
            </a:r>
            <a:endParaRPr lang="en-NZ" sz="1900" dirty="0">
              <a:cs typeface="Gill Sans Nova Light" panose="020F0302020204030204" pitchFamily="34" charset="0"/>
            </a:endParaRPr>
          </a:p>
          <a:p>
            <a:pPr marL="0" indent="0" fontAlgn="base">
              <a:buNone/>
            </a:pPr>
            <a:endParaRPr lang="en-NZ" dirty="0">
              <a:cs typeface="Gill Sans Nova Light" panose="020F0302020204030204" pitchFamily="34" charset="0"/>
            </a:endParaRPr>
          </a:p>
          <a:p>
            <a:endParaRPr lang="en-US" dirty="0"/>
          </a:p>
        </p:txBody>
      </p:sp>
    </p:spTree>
    <p:extLst>
      <p:ext uri="{BB962C8B-B14F-4D97-AF65-F5344CB8AC3E}">
        <p14:creationId xmlns:p14="http://schemas.microsoft.com/office/powerpoint/2010/main" val="414377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EE0090E-3710-4A46-8913-548E3D8905F9}"/>
              </a:ext>
            </a:extLst>
          </p:cNvPr>
          <p:cNvPicPr>
            <a:picLocks noChangeAspect="1"/>
          </p:cNvPicPr>
          <p:nvPr/>
        </p:nvPicPr>
        <p:blipFill rotWithShape="1">
          <a:blip r:embed="rId2">
            <a:alphaModFix amt="70000"/>
          </a:blip>
          <a:srcRect r="22084"/>
          <a:stretch/>
        </p:blipFill>
        <p:spPr>
          <a:xfrm>
            <a:off x="10131547" y="5771364"/>
            <a:ext cx="2060453" cy="1013801"/>
          </a:xfrm>
          <a:prstGeom prst="rect">
            <a:avLst/>
          </a:prstGeom>
        </p:spPr>
      </p:pic>
      <p:sp>
        <p:nvSpPr>
          <p:cNvPr id="2" name="Title 1">
            <a:extLst>
              <a:ext uri="{FF2B5EF4-FFF2-40B4-BE49-F238E27FC236}">
                <a16:creationId xmlns:a16="http://schemas.microsoft.com/office/drawing/2014/main" id="{E2D876C2-E53C-8B40-84D3-247EBFD43F49}"/>
              </a:ext>
            </a:extLst>
          </p:cNvPr>
          <p:cNvSpPr>
            <a:spLocks noGrp="1"/>
          </p:cNvSpPr>
          <p:nvPr>
            <p:ph type="title"/>
          </p:nvPr>
        </p:nvSpPr>
        <p:spPr>
          <a:xfrm>
            <a:off x="581192" y="373514"/>
            <a:ext cx="10515600" cy="1325563"/>
          </a:xfrm>
        </p:spPr>
        <p:txBody>
          <a:bodyPr/>
          <a:lstStyle/>
          <a:p>
            <a:r>
              <a:rPr lang="en-US" dirty="0"/>
              <a:t>Sustainable Food and </a:t>
            </a:r>
            <a:r>
              <a:rPr lang="en-US" dirty="0" err="1"/>
              <a:t>Fibre</a:t>
            </a:r>
            <a:r>
              <a:rPr lang="en-US" dirty="0"/>
              <a:t> Futures (SFFF)</a:t>
            </a:r>
          </a:p>
        </p:txBody>
      </p:sp>
      <p:sp>
        <p:nvSpPr>
          <p:cNvPr id="3" name="Content Placeholder 2">
            <a:extLst>
              <a:ext uri="{FF2B5EF4-FFF2-40B4-BE49-F238E27FC236}">
                <a16:creationId xmlns:a16="http://schemas.microsoft.com/office/drawing/2014/main" id="{E1755A8B-11EB-1541-8063-EF8558F26479}"/>
              </a:ext>
            </a:extLst>
          </p:cNvPr>
          <p:cNvSpPr>
            <a:spLocks noGrp="1"/>
          </p:cNvSpPr>
          <p:nvPr>
            <p:ph idx="1"/>
          </p:nvPr>
        </p:nvSpPr>
        <p:spPr>
          <a:xfrm>
            <a:off x="581192" y="1699077"/>
            <a:ext cx="11029615" cy="4201450"/>
          </a:xfrm>
        </p:spPr>
        <p:txBody>
          <a:bodyPr anchor="t">
            <a:normAutofit fontScale="62500" lnSpcReduction="20000"/>
          </a:bodyPr>
          <a:lstStyle/>
          <a:p>
            <a:pPr marL="0" indent="0">
              <a:buNone/>
            </a:pPr>
            <a:r>
              <a:rPr lang="en-US" sz="2900" dirty="0">
                <a:latin typeface="Gill Sans Nova Light" panose="020B0302020104020203" pitchFamily="34" charset="0"/>
              </a:rPr>
              <a:t>SFFF can provide support at any level on a co-investment basis from small grassroots community projects to large-scale industry development. This can include:</a:t>
            </a:r>
          </a:p>
          <a:p>
            <a:pPr fontAlgn="base"/>
            <a:r>
              <a:rPr lang="en-US" sz="2900" dirty="0">
                <a:latin typeface="Gill Sans Nova Light" panose="020B0302020104020203" pitchFamily="34" charset="0"/>
              </a:rPr>
              <a:t>The development of a new product or service, or a better way of doing something</a:t>
            </a:r>
          </a:p>
          <a:p>
            <a:pPr fontAlgn="base"/>
            <a:r>
              <a:rPr lang="en-US" sz="2900" dirty="0">
                <a:latin typeface="Gill Sans Nova Light" panose="020B0302020104020203" pitchFamily="34" charset="0"/>
              </a:rPr>
              <a:t>Feasibility studies, such as exploring the development of a solution to an industry issue, or the viability of a new product</a:t>
            </a:r>
          </a:p>
          <a:p>
            <a:pPr fontAlgn="base"/>
            <a:r>
              <a:rPr lang="en-US" sz="2900" dirty="0">
                <a:latin typeface="Gill Sans Nova Light" panose="020B0302020104020203" pitchFamily="34" charset="0"/>
              </a:rPr>
              <a:t>Applied research which has a practical application and addresses a real issue in the industry or helps pursue an opportunity.</a:t>
            </a:r>
          </a:p>
          <a:p>
            <a:pPr marL="0" indent="0">
              <a:buNone/>
            </a:pPr>
            <a:endParaRPr lang="en-US" b="0" i="0" dirty="0">
              <a:solidFill>
                <a:srgbClr val="131313"/>
              </a:solidFill>
              <a:effectLst/>
              <a:latin typeface="SourceSansPro"/>
            </a:endParaRPr>
          </a:p>
          <a:p>
            <a:pPr marL="0" indent="0">
              <a:buNone/>
            </a:pPr>
            <a:endParaRPr lang="en-US" dirty="0">
              <a:solidFill>
                <a:srgbClr val="131313"/>
              </a:solidFill>
              <a:latin typeface="SourceSansPro"/>
            </a:endParaRPr>
          </a:p>
          <a:p>
            <a:pPr marL="0" indent="0">
              <a:buNone/>
            </a:pPr>
            <a:endParaRPr lang="en-US" b="0" i="0" dirty="0">
              <a:solidFill>
                <a:srgbClr val="131313"/>
              </a:solidFill>
              <a:effectLst/>
              <a:latin typeface="SourceSansPro"/>
            </a:endParaRPr>
          </a:p>
          <a:p>
            <a:pPr marL="0" indent="0" fontAlgn="base">
              <a:buNone/>
            </a:pPr>
            <a:endParaRPr lang="en-NZ" dirty="0">
              <a:cs typeface="Gill Sans Nova Light" panose="020F0302020204030204" pitchFamily="34" charset="0"/>
            </a:endParaRPr>
          </a:p>
          <a:p>
            <a:pPr marL="0" indent="0" fontAlgn="base">
              <a:buNone/>
            </a:pPr>
            <a:endParaRPr lang="en-NZ" dirty="0">
              <a:cs typeface="Gill Sans Nova Light" panose="020F0302020204030204" pitchFamily="34" charset="0"/>
            </a:endParaRPr>
          </a:p>
          <a:p>
            <a:pPr marL="0" indent="0" fontAlgn="base">
              <a:buNone/>
            </a:pPr>
            <a:endParaRPr lang="en-NZ" dirty="0">
              <a:cs typeface="Gill Sans Nova Light" panose="020F0302020204030204" pitchFamily="34" charset="0"/>
            </a:endParaRPr>
          </a:p>
          <a:p>
            <a:pPr marL="0" indent="0" fontAlgn="base">
              <a:buNone/>
            </a:pPr>
            <a:r>
              <a:rPr lang="en-NZ" sz="2900" dirty="0">
                <a:latin typeface="Gill Sans Nova Light" panose="020B0302020104020203" pitchFamily="34" charset="0"/>
              </a:rPr>
              <a:t>For more information on the SFFF programme contact </a:t>
            </a:r>
            <a:r>
              <a:rPr lang="en-NZ" u="sng" dirty="0">
                <a:solidFill>
                  <a:srgbClr val="0070C0"/>
                </a:solidFill>
                <a:cs typeface="Gill Sans Nova Light" panose="020F0302020204030204" pitchFamily="34" charset="0"/>
              </a:rPr>
              <a:t>sff.futures@mpi.govt.nz </a:t>
            </a:r>
            <a:r>
              <a:rPr lang="en-NZ" sz="2900" dirty="0">
                <a:latin typeface="Gill Sans Nova Light" panose="020B0302020104020203" pitchFamily="34" charset="0"/>
              </a:rPr>
              <a:t>or visit </a:t>
            </a:r>
            <a:r>
              <a:rPr lang="en-NZ" sz="2900" dirty="0">
                <a:latin typeface="Gill Sans Nova Light" panose="020B0302020104020203" pitchFamily="34" charset="0"/>
                <a:hlinkClick r:id="rId3"/>
              </a:rPr>
              <a:t>https://www.mpi.govt.nz/funding-rural-support/sustainable-food-fibre-futures/</a:t>
            </a:r>
            <a:endParaRPr lang="en-NZ" sz="2900" dirty="0">
              <a:latin typeface="Gill Sans Nova Light" panose="020B0302020104020203" pitchFamily="34" charset="0"/>
            </a:endParaRPr>
          </a:p>
          <a:p>
            <a:pPr marL="0" indent="0" fontAlgn="base">
              <a:buNone/>
            </a:pPr>
            <a:endParaRPr lang="en-NZ" sz="2900" dirty="0">
              <a:latin typeface="Gill Sans Nova Light" panose="020B0302020104020203" pitchFamily="34" charset="0"/>
            </a:endParaRPr>
          </a:p>
          <a:p>
            <a:pPr marL="0" indent="0" fontAlgn="base">
              <a:buNone/>
            </a:pPr>
            <a:endParaRPr lang="en-NZ" dirty="0">
              <a:cs typeface="Gill Sans Nova Light" panose="020F0302020204030204" pitchFamily="34" charset="0"/>
            </a:endParaRPr>
          </a:p>
          <a:p>
            <a:endParaRPr lang="en-US" dirty="0"/>
          </a:p>
        </p:txBody>
      </p:sp>
      <p:pic>
        <p:nvPicPr>
          <p:cNvPr id="6" name="Picture 5">
            <a:extLst>
              <a:ext uri="{FF2B5EF4-FFF2-40B4-BE49-F238E27FC236}">
                <a16:creationId xmlns:a16="http://schemas.microsoft.com/office/drawing/2014/main" id="{452CFAD3-1518-4FBE-A594-BDA4C4212724}"/>
              </a:ext>
            </a:extLst>
          </p:cNvPr>
          <p:cNvPicPr>
            <a:picLocks noChangeAspect="1"/>
          </p:cNvPicPr>
          <p:nvPr/>
        </p:nvPicPr>
        <p:blipFill>
          <a:blip r:embed="rId4"/>
          <a:stretch>
            <a:fillRect/>
          </a:stretch>
        </p:blipFill>
        <p:spPr>
          <a:xfrm>
            <a:off x="924043" y="3382531"/>
            <a:ext cx="4914949" cy="1776392"/>
          </a:xfrm>
          <a:prstGeom prst="rect">
            <a:avLst/>
          </a:prstGeom>
        </p:spPr>
      </p:pic>
    </p:spTree>
    <p:extLst>
      <p:ext uri="{BB962C8B-B14F-4D97-AF65-F5344CB8AC3E}">
        <p14:creationId xmlns:p14="http://schemas.microsoft.com/office/powerpoint/2010/main" val="2140283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DDBB197-867D-F345-9F89-D3E62AECA873}"/>
              </a:ext>
            </a:extLst>
          </p:cNvPr>
          <p:cNvPicPr>
            <a:picLocks noChangeAspect="1"/>
          </p:cNvPicPr>
          <p:nvPr/>
        </p:nvPicPr>
        <p:blipFill rotWithShape="1">
          <a:blip r:embed="rId2">
            <a:alphaModFix amt="70000"/>
          </a:blip>
          <a:srcRect r="22084"/>
          <a:stretch/>
        </p:blipFill>
        <p:spPr>
          <a:xfrm>
            <a:off x="10131547" y="5771364"/>
            <a:ext cx="2060453" cy="1013801"/>
          </a:xfrm>
          <a:prstGeom prst="rect">
            <a:avLst/>
          </a:prstGeom>
        </p:spPr>
      </p:pic>
      <p:sp>
        <p:nvSpPr>
          <p:cNvPr id="2" name="Title 1">
            <a:extLst>
              <a:ext uri="{FF2B5EF4-FFF2-40B4-BE49-F238E27FC236}">
                <a16:creationId xmlns:a16="http://schemas.microsoft.com/office/drawing/2014/main" id="{FDC571D5-70D6-0E45-B954-3F932DC2B2AE}"/>
              </a:ext>
            </a:extLst>
          </p:cNvPr>
          <p:cNvSpPr>
            <a:spLocks noGrp="1"/>
          </p:cNvSpPr>
          <p:nvPr>
            <p:ph type="title"/>
          </p:nvPr>
        </p:nvSpPr>
        <p:spPr/>
        <p:txBody>
          <a:bodyPr/>
          <a:lstStyle/>
          <a:p>
            <a:r>
              <a:rPr lang="en-US" dirty="0"/>
              <a:t>Mental wellbeing fund for rural communities</a:t>
            </a:r>
          </a:p>
        </p:txBody>
      </p:sp>
      <p:sp>
        <p:nvSpPr>
          <p:cNvPr id="3" name="Content Placeholder 2">
            <a:extLst>
              <a:ext uri="{FF2B5EF4-FFF2-40B4-BE49-F238E27FC236}">
                <a16:creationId xmlns:a16="http://schemas.microsoft.com/office/drawing/2014/main" id="{4341CA53-3313-984F-92C0-86A1457A1462}"/>
              </a:ext>
            </a:extLst>
          </p:cNvPr>
          <p:cNvSpPr>
            <a:spLocks noGrp="1"/>
          </p:cNvSpPr>
          <p:nvPr>
            <p:ph idx="1"/>
          </p:nvPr>
        </p:nvSpPr>
        <p:spPr/>
        <p:txBody>
          <a:bodyPr anchor="t">
            <a:normAutofit/>
          </a:bodyPr>
          <a:lstStyle/>
          <a:p>
            <a:pPr marL="0" indent="0">
              <a:buNone/>
            </a:pPr>
            <a:r>
              <a:rPr lang="en-US" sz="1900" dirty="0">
                <a:latin typeface="Gill Sans Nova Light" panose="020B0302020104020203" pitchFamily="34" charset="0"/>
              </a:rPr>
              <a:t>This fund has been set up by MPI to provide financial support to organisations in rural communities wanting funding for projects and services that add support for people in their community with unmet or high wellbeing needs like:</a:t>
            </a:r>
          </a:p>
          <a:p>
            <a:pPr algn="l" fontAlgn="base">
              <a:buFont typeface="Wingdings" panose="05000000000000000000" pitchFamily="2" charset="2"/>
              <a:buChar char="§"/>
            </a:pPr>
            <a:r>
              <a:rPr lang="en-NZ" sz="1900" dirty="0">
                <a:latin typeface="Gill Sans Nova Light" panose="020B0302020104020203" pitchFamily="34" charset="0"/>
              </a:rPr>
              <a:t>Support groups that provide one on one peer support</a:t>
            </a:r>
          </a:p>
          <a:p>
            <a:pPr algn="l" fontAlgn="base">
              <a:buFont typeface="Wingdings" panose="05000000000000000000" pitchFamily="2" charset="2"/>
              <a:buChar char="§"/>
            </a:pPr>
            <a:r>
              <a:rPr lang="en-NZ" sz="1900" dirty="0">
                <a:latin typeface="Gill Sans Nova Light" panose="020B0302020104020203" pitchFamily="34" charset="0"/>
              </a:rPr>
              <a:t>Expanded services to isolated rural communities </a:t>
            </a:r>
          </a:p>
          <a:p>
            <a:pPr marL="0" indent="0" algn="l" fontAlgn="base">
              <a:buNone/>
            </a:pPr>
            <a:r>
              <a:rPr lang="en-NZ" sz="1900" dirty="0">
                <a:latin typeface="Gill Sans Nova Light" panose="020B0302020104020203" pitchFamily="34" charset="0"/>
              </a:rPr>
              <a:t>For more information or to put an idea for a project forward, contact the rural communities' email </a:t>
            </a:r>
            <a:r>
              <a:rPr lang="en-NZ" sz="1800" b="0" i="0" dirty="0">
                <a:effectLst/>
                <a:hlinkClick r:id="rId3"/>
              </a:rPr>
              <a:t>ruralcommunities@mpi.govt.nz</a:t>
            </a:r>
            <a:r>
              <a:rPr lang="en-NZ" sz="1800" b="0" i="0" dirty="0">
                <a:effectLst/>
              </a:rPr>
              <a:t> </a:t>
            </a:r>
            <a:r>
              <a:rPr lang="en-NZ" sz="1900" dirty="0">
                <a:latin typeface="Gill Sans Nova Light" panose="020B0302020104020203" pitchFamily="34" charset="0"/>
              </a:rPr>
              <a:t>or visit </a:t>
            </a:r>
            <a:r>
              <a:rPr lang="en-NZ" sz="1800" dirty="0">
                <a:hlinkClick r:id="rId4"/>
              </a:rPr>
              <a:t>https://www.mpi.govt.nz/funding-rural-support/mental-wellbeing-fund-for-rural-communities/</a:t>
            </a:r>
            <a:endParaRPr lang="en-NZ" sz="1800" dirty="0"/>
          </a:p>
          <a:p>
            <a:pPr marL="0" indent="0" algn="l" fontAlgn="base">
              <a:buNone/>
            </a:pPr>
            <a:endParaRPr lang="en-NZ" sz="1800" b="0" i="0" dirty="0">
              <a:effectLst/>
            </a:endParaRPr>
          </a:p>
          <a:p>
            <a:pPr marL="0" indent="0" algn="l" fontAlgn="base">
              <a:buNone/>
            </a:pPr>
            <a:endParaRPr lang="en-NZ" b="0" i="0" dirty="0">
              <a:effectLst/>
            </a:endParaRPr>
          </a:p>
          <a:p>
            <a:pPr marL="0" indent="0">
              <a:buNone/>
            </a:pPr>
            <a:endParaRPr lang="en-US" dirty="0"/>
          </a:p>
        </p:txBody>
      </p:sp>
    </p:spTree>
    <p:extLst>
      <p:ext uri="{BB962C8B-B14F-4D97-AF65-F5344CB8AC3E}">
        <p14:creationId xmlns:p14="http://schemas.microsoft.com/office/powerpoint/2010/main" val="4151854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09AB6A-D8A5-6B43-AB92-23B6549DA47E}"/>
              </a:ext>
            </a:extLst>
          </p:cNvPr>
          <p:cNvSpPr>
            <a:spLocks noGrp="1"/>
          </p:cNvSpPr>
          <p:nvPr>
            <p:ph type="title"/>
          </p:nvPr>
        </p:nvSpPr>
        <p:spPr>
          <a:xfrm>
            <a:off x="646173" y="373514"/>
            <a:ext cx="10515600" cy="1325563"/>
          </a:xfrm>
        </p:spPr>
        <p:txBody>
          <a:bodyPr/>
          <a:lstStyle/>
          <a:p>
            <a:r>
              <a:rPr lang="en-US" dirty="0"/>
              <a:t>Farm debt mediation scheme</a:t>
            </a:r>
          </a:p>
        </p:txBody>
      </p:sp>
      <p:sp>
        <p:nvSpPr>
          <p:cNvPr id="6" name="Content Placeholder 5">
            <a:extLst>
              <a:ext uri="{FF2B5EF4-FFF2-40B4-BE49-F238E27FC236}">
                <a16:creationId xmlns:a16="http://schemas.microsoft.com/office/drawing/2014/main" id="{0C87B0C4-27FA-214B-BED5-0AF7F395F0BA}"/>
              </a:ext>
            </a:extLst>
          </p:cNvPr>
          <p:cNvSpPr>
            <a:spLocks noGrp="1"/>
          </p:cNvSpPr>
          <p:nvPr>
            <p:ph idx="1"/>
          </p:nvPr>
        </p:nvSpPr>
        <p:spPr>
          <a:xfrm>
            <a:off x="581192" y="1777430"/>
            <a:ext cx="11029615" cy="3678303"/>
          </a:xfrm>
        </p:spPr>
        <p:txBody>
          <a:bodyPr anchor="t"/>
          <a:lstStyle/>
          <a:p>
            <a:pPr marL="0" indent="0">
              <a:buNone/>
            </a:pPr>
            <a:r>
              <a:rPr lang="en-US" sz="1900" dirty="0">
                <a:latin typeface="Gill Sans Nova Light" panose="020B0302020104020203" pitchFamily="34" charset="0"/>
              </a:rPr>
              <a:t>This MPI provided service has been put together to help farmers or growers facing financial problems get advice and help with looking at solutions. The service also provides mediation between the farmers and creditors. The types of loans that can be discussed are:</a:t>
            </a:r>
          </a:p>
          <a:p>
            <a:r>
              <a:rPr lang="en-US" sz="1900" dirty="0">
                <a:latin typeface="Gill Sans Nova Light" panose="020B0302020104020203" pitchFamily="34" charset="0"/>
              </a:rPr>
              <a:t>Loans secured against farmland &amp; farm machinery</a:t>
            </a:r>
          </a:p>
          <a:p>
            <a:r>
              <a:rPr lang="en-US" sz="1900" dirty="0">
                <a:latin typeface="Gill Sans Nova Light" panose="020B0302020104020203" pitchFamily="34" charset="0"/>
              </a:rPr>
              <a:t>Loans secured against harvested crops</a:t>
            </a:r>
          </a:p>
          <a:p>
            <a:pPr marL="0" indent="0">
              <a:buNone/>
            </a:pPr>
            <a:endParaRPr lang="en-US" sz="1900" dirty="0">
              <a:latin typeface="Gill Sans Nova Light" panose="020B0302020104020203" pitchFamily="34" charset="0"/>
            </a:endParaRPr>
          </a:p>
          <a:p>
            <a:pPr marL="0" indent="0">
              <a:buNone/>
            </a:pPr>
            <a:r>
              <a:rPr lang="en-US" sz="1900" dirty="0">
                <a:latin typeface="Gill Sans Nova Light" panose="020B0302020104020203" pitchFamily="34" charset="0"/>
              </a:rPr>
              <a:t>For more information see the MPI website or contact the email </a:t>
            </a:r>
            <a:r>
              <a:rPr lang="en-US" sz="1800" dirty="0">
                <a:cs typeface="Gill Sans Nova Light" panose="020F0302020204030204" pitchFamily="34" charset="0"/>
                <a:hlinkClick r:id="rId2"/>
              </a:rPr>
              <a:t>farmdebtmediation@mpi.govt.nz</a:t>
            </a:r>
            <a:r>
              <a:rPr lang="en-US" sz="1800" dirty="0">
                <a:cs typeface="Gill Sans Nova Light" panose="020F0302020204030204" pitchFamily="34" charset="0"/>
              </a:rPr>
              <a:t> </a:t>
            </a:r>
            <a:r>
              <a:rPr lang="en-US" sz="1900" dirty="0">
                <a:latin typeface="Gill Sans Nova Light" panose="020B0302020104020203" pitchFamily="34" charset="0"/>
              </a:rPr>
              <a:t>or visit </a:t>
            </a:r>
            <a:r>
              <a:rPr lang="en-US" sz="1800" dirty="0">
                <a:cs typeface="Gill Sans Nova Light" panose="020F0302020204030204" pitchFamily="34" charset="0"/>
                <a:hlinkClick r:id="rId3"/>
              </a:rPr>
              <a:t>https://www.mpi.govt.nz/funding-rural-support/farming-funds-and-programmes/the-farm-debt-mediation-scheme-2/</a:t>
            </a:r>
            <a:endParaRPr lang="en-US" sz="1800" dirty="0">
              <a:cs typeface="Gill Sans Nova Light" panose="020F0302020204030204" pitchFamily="34" charset="0"/>
            </a:endParaRPr>
          </a:p>
          <a:p>
            <a:pPr marL="0" indent="0">
              <a:buNone/>
            </a:pPr>
            <a:endParaRPr lang="en-US" sz="1800" dirty="0">
              <a:cs typeface="Gill Sans Nova Light" panose="020F0302020204030204" pitchFamily="34" charset="0"/>
            </a:endParaRPr>
          </a:p>
          <a:p>
            <a:pPr marL="0" indent="0">
              <a:buNone/>
            </a:pPr>
            <a:endParaRPr lang="en-US" dirty="0">
              <a:cs typeface="Gill Sans Nova Light" panose="020F0302020204030204" pitchFamily="34" charset="0"/>
            </a:endParaRPr>
          </a:p>
          <a:p>
            <a:pPr marL="0" indent="0">
              <a:buNone/>
            </a:pPr>
            <a:endParaRPr lang="en-US" dirty="0">
              <a:cs typeface="Gill Sans Nova Light" panose="020F0302020204030204" pitchFamily="34" charset="0"/>
            </a:endParaRPr>
          </a:p>
          <a:p>
            <a:pPr marL="0" indent="0">
              <a:buNone/>
            </a:pPr>
            <a:endParaRPr lang="en-US" dirty="0"/>
          </a:p>
        </p:txBody>
      </p:sp>
      <p:pic>
        <p:nvPicPr>
          <p:cNvPr id="7" name="Picture 6">
            <a:extLst>
              <a:ext uri="{FF2B5EF4-FFF2-40B4-BE49-F238E27FC236}">
                <a16:creationId xmlns:a16="http://schemas.microsoft.com/office/drawing/2014/main" id="{0D52AA83-8620-C944-9D20-2BB45C5B925F}"/>
              </a:ext>
            </a:extLst>
          </p:cNvPr>
          <p:cNvPicPr>
            <a:picLocks noChangeAspect="1"/>
          </p:cNvPicPr>
          <p:nvPr/>
        </p:nvPicPr>
        <p:blipFill rotWithShape="1">
          <a:blip r:embed="rId4">
            <a:alphaModFix amt="70000"/>
          </a:blip>
          <a:srcRect r="22084"/>
          <a:stretch/>
        </p:blipFill>
        <p:spPr>
          <a:xfrm>
            <a:off x="10131547" y="5771364"/>
            <a:ext cx="2060453" cy="1013801"/>
          </a:xfrm>
          <a:prstGeom prst="rect">
            <a:avLst/>
          </a:prstGeom>
        </p:spPr>
      </p:pic>
    </p:spTree>
    <p:extLst>
      <p:ext uri="{BB962C8B-B14F-4D97-AF65-F5344CB8AC3E}">
        <p14:creationId xmlns:p14="http://schemas.microsoft.com/office/powerpoint/2010/main" val="3150137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419</TotalTime>
  <Words>803</Words>
  <Application>Microsoft Office PowerPoint</Application>
  <PresentationFormat>Widescreen</PresentationFormat>
  <Paragraphs>60</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Gill Sans Nova Light</vt:lpstr>
      <vt:lpstr>SourceSansPro</vt:lpstr>
      <vt:lpstr>Ubuntu</vt:lpstr>
      <vt:lpstr>Wingdings</vt:lpstr>
      <vt:lpstr>Office Theme</vt:lpstr>
      <vt:lpstr>PowerPoint Presentation</vt:lpstr>
      <vt:lpstr>Ministry For Primary Industries (MPI)</vt:lpstr>
      <vt:lpstr>Environmental schemes</vt:lpstr>
      <vt:lpstr>Māori landowners' support</vt:lpstr>
      <vt:lpstr>Sustainable Food and Fibre Futures (SFFF)</vt:lpstr>
      <vt:lpstr>Mental wellbeing fund for rural communities</vt:lpstr>
      <vt:lpstr>Farm debt mediation scheme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ministry funding options for growers in the kiwifruit industry</dc:title>
  <dc:creator>Georgia Monks</dc:creator>
  <cp:lastModifiedBy>Georgia Monks</cp:lastModifiedBy>
  <cp:revision>62</cp:revision>
  <dcterms:created xsi:type="dcterms:W3CDTF">2021-06-08T01:40:50Z</dcterms:created>
  <dcterms:modified xsi:type="dcterms:W3CDTF">2021-06-09T02:42:38Z</dcterms:modified>
</cp:coreProperties>
</file>